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3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5" r:id="rId8"/>
    <p:sldId id="262" r:id="rId9"/>
    <p:sldId id="266" r:id="rId10"/>
    <p:sldId id="263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7" r:id="rId20"/>
    <p:sldId id="289" r:id="rId21"/>
    <p:sldId id="290" r:id="rId22"/>
    <p:sldId id="291" r:id="rId23"/>
    <p:sldId id="292" r:id="rId24"/>
    <p:sldId id="287" r:id="rId25"/>
    <p:sldId id="278" r:id="rId26"/>
    <p:sldId id="279" r:id="rId27"/>
    <p:sldId id="282" r:id="rId28"/>
    <p:sldId id="281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0" autoAdjust="0"/>
    <p:restoredTop sz="94660"/>
  </p:normalViewPr>
  <p:slideViewPr>
    <p:cSldViewPr snapToGrid="0">
      <p:cViewPr varScale="1">
        <p:scale>
          <a:sx n="82" d="100"/>
          <a:sy n="82" d="100"/>
        </p:scale>
        <p:origin x="9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5939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2812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35631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7584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8790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89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443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4090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32583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4696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824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9996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93633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761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6097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09202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01081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B482E8-6E0E-1B4F-B1FD-C69DB9E858D9}" type="datetimeFigureOut">
              <a:rPr lang="en-US" smtClean="0"/>
              <a:pPr/>
              <a:t>3/14/2016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60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transition spd="slow">
    <p:cover dir="u"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5790" y="465668"/>
            <a:ext cx="3541227" cy="2616199"/>
          </a:xfrm>
        </p:spPr>
        <p:txBody>
          <a:bodyPr/>
          <a:lstStyle/>
          <a:p>
            <a:r>
              <a:rPr lang="en-US" sz="9600" dirty="0">
                <a:latin typeface="Calibri" panose="020F0502020204030204" pitchFamily="34" charset="0"/>
                <a:ea typeface="Roboto" pitchFamily="2" charset="0"/>
                <a:cs typeface="Segoe UI" panose="020B0502040204020203" pitchFamily="34" charset="0"/>
              </a:rPr>
              <a:t>AK-47</a:t>
            </a:r>
            <a:endParaRPr lang="en-US" sz="9600" dirty="0"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94851" y="5280846"/>
            <a:ext cx="6187149" cy="157715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</a:rPr>
              <a:t>The Automatic Kalashnikov 1947 (AK-47 Rifle)</a:t>
            </a:r>
            <a:endParaRPr lang="en-US" sz="4000" dirty="0">
              <a:latin typeface="Calibri" panose="020F0502020204030204" pitchFamily="34" charset="0"/>
              <a:ea typeface="Roboto" pitchFamily="2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881625"/>
            <a:ext cx="6034016" cy="21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3770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90" y="373262"/>
            <a:ext cx="7310110" cy="2789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518400" y="2324100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Fig: AK-74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3978798"/>
            <a:ext cx="8801100" cy="2268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470900" y="5562600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</a:rPr>
              <a:t>Fig: AKM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58103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1874729"/>
            <a:ext cx="8953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</a:rPr>
              <a:t>Start of thinking.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</a:rPr>
              <a:t>About AK-47 Cartridge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</a:rPr>
              <a:t>Gathering ideas and making of new pitch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libri" panose="020F0502020204030204" pitchFamily="34" charset="0"/>
              </a:rPr>
              <a:t>Replacement of AK-47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5966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7550" y="2644170"/>
            <a:ext cx="8216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alibri" panose="020F0502020204030204" pitchFamily="34" charset="0"/>
              </a:rPr>
              <a:t>Anatomy</a:t>
            </a:r>
            <a:endParaRPr lang="en-US" sz="9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72076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10" y="2126372"/>
            <a:ext cx="8079581" cy="305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665016" y="675670"/>
            <a:ext cx="6861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Calibri" panose="020F0502020204030204" pitchFamily="34" charset="0"/>
              </a:rPr>
              <a:t>Various Parts of AK-47</a:t>
            </a:r>
            <a:endParaRPr lang="en-US" sz="4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54733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762500" y="1224669"/>
            <a:ext cx="8065294" cy="73113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b="1" dirty="0" smtClean="0">
                <a:latin typeface="Roboto" pitchFamily="2" charset="0"/>
                <a:ea typeface="Roboto" pitchFamily="2" charset="0"/>
              </a:rPr>
              <a:t>AK-47 has seven vital parts.</a:t>
            </a:r>
            <a:r>
              <a:rPr lang="en-US" sz="3200" b="1" dirty="0">
                <a:latin typeface="Roboto" pitchFamily="2" charset="0"/>
                <a:ea typeface="Roboto" pitchFamily="2" charset="0"/>
              </a:rPr>
              <a:t> </a:t>
            </a:r>
            <a:r>
              <a:rPr lang="en-US" sz="3200" b="1" dirty="0" smtClean="0">
                <a:latin typeface="Roboto" pitchFamily="2" charset="0"/>
                <a:ea typeface="Roboto" pitchFamily="2" charset="0"/>
              </a:rPr>
              <a:t>They are: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 smtClean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2500" y="2309342"/>
            <a:ext cx="8065294" cy="2858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  <a:ea typeface="Calibri" panose="020F0502020204030204" pitchFamily="34" charset="0"/>
                <a:cs typeface="Vrinda" panose="02000500000000020004" pitchFamily="2" charset="0"/>
              </a:rPr>
              <a:t>Stock </a:t>
            </a: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  <a:ea typeface="Calibri" panose="020F0502020204030204" pitchFamily="34" charset="0"/>
                <a:cs typeface="Vrinda" panose="02000500000000020004" pitchFamily="2" charset="0"/>
              </a:rPr>
              <a:t>Trigger </a:t>
            </a: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  <a:ea typeface="Calibri" panose="020F0502020204030204" pitchFamily="34" charset="0"/>
                <a:cs typeface="Vrinda" panose="02000500000000020004" pitchFamily="2" charset="0"/>
              </a:rPr>
              <a:t>Receiver </a:t>
            </a: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  <a:ea typeface="Calibri" panose="020F0502020204030204" pitchFamily="34" charset="0"/>
                <a:cs typeface="Vrinda" panose="02000500000000020004" pitchFamily="2" charset="0"/>
              </a:rPr>
              <a:t>Selector Switch </a:t>
            </a: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  <a:ea typeface="Calibri" panose="020F0502020204030204" pitchFamily="34" charset="0"/>
                <a:cs typeface="Vrinda" panose="02000500000000020004" pitchFamily="2" charset="0"/>
              </a:rPr>
              <a:t>Gas Piston</a:t>
            </a: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  <a:ea typeface="Calibri" panose="020F0502020204030204" pitchFamily="34" charset="0"/>
                <a:cs typeface="Vrinda" panose="02000500000000020004" pitchFamily="2" charset="0"/>
              </a:rPr>
              <a:t>Magazine </a:t>
            </a:r>
          </a:p>
          <a:p>
            <a:pPr marL="800100" marR="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  <a:ea typeface="Calibri" panose="020F0502020204030204" pitchFamily="34" charset="0"/>
                <a:cs typeface="Vrinda" panose="02000500000000020004" pitchFamily="2" charset="0"/>
              </a:rPr>
              <a:t>Protective Coating </a:t>
            </a:r>
            <a:endParaRPr lang="en-US" sz="24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Vrinda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061199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1584700" y="1100845"/>
            <a:ext cx="3991768" cy="9978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u="sng" dirty="0">
                <a:latin typeface="Roboto"/>
              </a:rPr>
              <a:t>Stock</a:t>
            </a:r>
            <a:r>
              <a:rPr lang="en-US" sz="2400" b="1" u="sng" dirty="0" smtClean="0">
                <a:latin typeface="Roboto"/>
              </a:rPr>
              <a:t>:</a:t>
            </a:r>
            <a:r>
              <a:rPr lang="en-US" sz="2400" dirty="0" smtClean="0">
                <a:latin typeface="Roboto"/>
              </a:rPr>
              <a:t> For holding the rifle.</a:t>
            </a:r>
            <a:endParaRPr lang="en-US" sz="2400" dirty="0">
              <a:latin typeface="Roboto"/>
              <a:ea typeface="Roboto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05300" y="4445111"/>
            <a:ext cx="4766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latin typeface="Roboto"/>
              </a:rPr>
              <a:t>Trigger:</a:t>
            </a:r>
            <a:r>
              <a:rPr lang="en-US" sz="2400" b="1" dirty="0" smtClean="0">
                <a:latin typeface="Roboto"/>
              </a:rPr>
              <a:t> </a:t>
            </a:r>
            <a:r>
              <a:rPr lang="en-US" sz="2400" dirty="0" smtClean="0">
                <a:latin typeface="Roboto"/>
              </a:rPr>
              <a:t>A mechanism to start Firing</a:t>
            </a:r>
            <a:endParaRPr lang="en-US" sz="2400" b="1" u="sng" dirty="0">
              <a:latin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18" b="100000" l="1198" r="98004">
                        <a14:foregroundMark x1="26747" y1="41206" x2="26747" y2="41206"/>
                        <a14:foregroundMark x1="24551" y1="39950" x2="24551" y2="39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8" y="1337710"/>
            <a:ext cx="4090307" cy="2426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5756" l="4698" r="995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8" y="4445111"/>
            <a:ext cx="4087368" cy="229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35716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98" y="3288607"/>
            <a:ext cx="3073400" cy="1703186"/>
          </a:xfrm>
        </p:spPr>
      </p:pic>
      <p:sp>
        <p:nvSpPr>
          <p:cNvPr id="6" name="Rectangle 5"/>
          <p:cNvSpPr/>
          <p:nvPr/>
        </p:nvSpPr>
        <p:spPr>
          <a:xfrm>
            <a:off x="1699000" y="328860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u="sng" dirty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Selector Switch: </a:t>
            </a:r>
            <a:r>
              <a:rPr lang="en-US" sz="2400" dirty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The selector Switch is an option for switching between various fire methods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Vrinda" panose="02000500000000020004" pitchFamily="2" charset="0"/>
              </a:rPr>
              <a:t>.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699000" y="987995"/>
            <a:ext cx="51474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Receiver: </a:t>
            </a:r>
            <a:r>
              <a:rPr lang="en-US" sz="2400" dirty="0" smtClean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houses </a:t>
            </a:r>
            <a:r>
              <a:rPr lang="en-US" sz="2400" dirty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the operating parts.</a:t>
            </a:r>
            <a:endParaRPr lang="en-US" sz="2400" dirty="0">
              <a:latin typeface="Robot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6000" y="5513655"/>
            <a:ext cx="5642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Gas Piston</a:t>
            </a:r>
            <a:r>
              <a:rPr lang="en-US" sz="2400" b="1" u="sng" dirty="0" smtClean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:</a:t>
            </a:r>
            <a:r>
              <a:rPr lang="en-US" sz="2400" dirty="0" smtClean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 Reloads the rifle with high pressured GAS</a:t>
            </a:r>
            <a:endParaRPr lang="en-US" sz="2400" dirty="0">
              <a:latin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279" y="1065961"/>
            <a:ext cx="3072384" cy="1700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98" y="5308402"/>
            <a:ext cx="3075709" cy="12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9123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508500" y="1450446"/>
            <a:ext cx="4868068" cy="155663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u="sng" dirty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Magazine:</a:t>
            </a:r>
            <a:r>
              <a:rPr lang="en-US" b="1" dirty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 </a:t>
            </a:r>
            <a:r>
              <a:rPr lang="en-US" dirty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A magazine is an ammunition storage </a:t>
            </a:r>
            <a:endParaRPr lang="en-US" dirty="0">
              <a:latin typeface="Roboto"/>
              <a:ea typeface="Roboto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8500" y="4454007"/>
            <a:ext cx="48680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Protective </a:t>
            </a:r>
            <a:r>
              <a:rPr lang="en-US" sz="2400" b="1" u="sng" dirty="0" smtClean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Coating:</a:t>
            </a:r>
            <a:r>
              <a:rPr lang="en-US" sz="2400" b="1" dirty="0" smtClean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 </a:t>
            </a:r>
            <a:r>
              <a:rPr lang="en-US" sz="2400" dirty="0" smtClean="0">
                <a:latin typeface="Roboto"/>
                <a:ea typeface="Calibri" panose="020F0502020204030204" pitchFamily="34" charset="0"/>
                <a:cs typeface="Vrinda" panose="02000500000000020004" pitchFamily="2" charset="0"/>
              </a:rPr>
              <a:t>For increasing reliability and protect from rust</a:t>
            </a:r>
            <a:endParaRPr lang="en-US" sz="2400" dirty="0">
              <a:latin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5" b="89895" l="4000" r="96870">
                        <a14:backgroundMark x1="29739" y1="62526" x2="29739" y2="62526"/>
                        <a14:backgroundMark x1="26957" y1="61474" x2="26957" y2="61474"/>
                        <a14:backgroundMark x1="24870" y1="60632" x2="24870" y2="60632"/>
                        <a14:backgroundMark x1="23130" y1="60211" x2="23130" y2="60211"/>
                        <a14:backgroundMark x1="20696" y1="59579" x2="20696" y2="59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27" y="1450446"/>
            <a:ext cx="3505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8045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400" y="685801"/>
            <a:ext cx="10018713" cy="876300"/>
          </a:xfrm>
        </p:spPr>
        <p:txBody>
          <a:bodyPr/>
          <a:lstStyle/>
          <a:p>
            <a:pPr algn="l"/>
            <a:r>
              <a:rPr lang="en-US" dirty="0" smtClean="0">
                <a:latin typeface="Calibri" panose="020F0502020204030204" pitchFamily="34" charset="0"/>
              </a:rPr>
              <a:t>Other common parts.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3400" y="3035300"/>
            <a:ext cx="10502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</a:rPr>
              <a:t>Pistol Grip: For holding the rifle without stock.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</a:rPr>
              <a:t>Charging handle: For cocking the rifle.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</a:rPr>
              <a:t>Front and Rear sight: For targeting.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411462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4518" y="1730939"/>
            <a:ext cx="911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alibri" panose="020F0502020204030204" pitchFamily="34" charset="0"/>
              </a:rPr>
              <a:t>Firing Mechanism of an AK47</a:t>
            </a:r>
            <a:endParaRPr lang="en-US" sz="9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67056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8350" y="2362200"/>
            <a:ext cx="8115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alibri" panose="020F0502020204030204" pitchFamily="34" charset="0"/>
              </a:rPr>
              <a:t>Introduction</a:t>
            </a:r>
            <a:endParaRPr lang="en-US" sz="9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70762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03889" y="2505671"/>
            <a:ext cx="449715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0" lang="en-GB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Automatic</a:t>
            </a:r>
          </a:p>
          <a:p>
            <a:pPr marL="514350" indent="-514350">
              <a:buFont typeface="+mj-lt"/>
              <a:buAutoNum type="arabicPeriod"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sz="3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Semi-automatic</a:t>
            </a: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394" y="130463"/>
            <a:ext cx="10018713" cy="1752599"/>
          </a:xfrm>
        </p:spPr>
        <p:txBody>
          <a:bodyPr/>
          <a:lstStyle/>
          <a:p>
            <a:r>
              <a:rPr lang="en-US" b="1" dirty="0"/>
              <a:t>Firing modes of AK47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46" y="1883062"/>
            <a:ext cx="5597087" cy="3148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8863151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394" y="130463"/>
            <a:ext cx="10018713" cy="1752599"/>
          </a:xfrm>
        </p:spPr>
        <p:txBody>
          <a:bodyPr/>
          <a:lstStyle/>
          <a:p>
            <a:r>
              <a:rPr lang="en-US" b="1" dirty="0"/>
              <a:t>How </a:t>
            </a:r>
            <a:r>
              <a:rPr lang="en-US" b="1" dirty="0">
                <a:latin typeface="Calibri" panose="020F0502020204030204" pitchFamily="34" charset="0"/>
              </a:rPr>
              <a:t>does</a:t>
            </a:r>
            <a:r>
              <a:rPr lang="en-US" b="1" dirty="0"/>
              <a:t> it fire a bullet?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3561" y="1883062"/>
            <a:ext cx="6834189" cy="361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When we pull the trigger a metal hammer hits the bullet barrel with enough momentum</a:t>
            </a: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.</a:t>
            </a:r>
          </a:p>
          <a:p>
            <a:pPr marL="342900" indent="-342900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</a:rPr>
              <a:t>When the hammer hits the barrel the bullet and the containing shell detaches.</a:t>
            </a:r>
          </a:p>
          <a:p>
            <a:pPr marL="342900" indent="-342900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</a:rPr>
              <a:t>By the time the bullet detaches, the hammer gives it enough momentum to achieve the high velocity and proceed towards the target with high speed.</a:t>
            </a:r>
          </a:p>
          <a:p>
            <a:pPr marL="342900" indent="-342900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</a:rPr>
              <a:t>The blank shell stays attached to the gas piston</a:t>
            </a:r>
            <a:r>
              <a:rPr lang="en-US" dirty="0"/>
              <a:t>. </a:t>
            </a:r>
          </a:p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dirty="0">
              <a:latin typeface="Corbel" panose="020B050302020402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50" y="2182254"/>
            <a:ext cx="3340563" cy="2493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636619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394" y="130463"/>
            <a:ext cx="10018713" cy="1752599"/>
          </a:xfrm>
        </p:spPr>
        <p:txBody>
          <a:bodyPr/>
          <a:lstStyle/>
          <a:p>
            <a:r>
              <a:rPr lang="en-US" dirty="0"/>
              <a:t>How does it reload automatically?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63561" y="1792655"/>
            <a:ext cx="6834189" cy="428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</a:rPr>
              <a:t>When the trigger is pulled, the gas chamber releases gas into the firing hole.</a:t>
            </a:r>
          </a:p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</a:rPr>
              <a:t>The hammer hits the metal bullet barrel and creates fire sparks</a:t>
            </a:r>
            <a:r>
              <a:rPr lang="en-US" sz="2000" dirty="0" smtClean="0">
                <a:latin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</a:rPr>
              <a:t>Fire sparks ignite the gas and because of the expansion of the gas, the gas piston hits the empty bullet shell and throws it outside.</a:t>
            </a:r>
          </a:p>
          <a:p>
            <a:pPr marL="342900" indent="-342900">
              <a:lnSpc>
                <a:spcPct val="12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</a:rPr>
              <a:t>The barrel locking hatch takes another bullet from the magazine and locks it into the firing hole for the next round. </a:t>
            </a:r>
          </a:p>
          <a:p>
            <a:pPr marL="342900" marR="0" lvl="0" indent="-34290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dirty="0">
              <a:latin typeface="Corbel" panose="020B050302020402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50" y="2666818"/>
            <a:ext cx="3880280" cy="218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33747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394" y="130463"/>
            <a:ext cx="10018713" cy="1752599"/>
          </a:xfrm>
        </p:spPr>
        <p:txBody>
          <a:bodyPr/>
          <a:lstStyle/>
          <a:p>
            <a:r>
              <a:rPr lang="en-US" b="1" dirty="0"/>
              <a:t>Difference between automatic and semi-automatic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241" y="2643447"/>
            <a:ext cx="3880280" cy="2180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053244" y="2169622"/>
            <a:ext cx="581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Automatic</a:t>
            </a:r>
            <a:endParaRPr lang="en-US" sz="2800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053244" y="2643447"/>
            <a:ext cx="5986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An automatic AK47 keeps firing and repeating the reloading process as long as the trigger is pulled.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9663" y="3652286"/>
            <a:ext cx="607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/>
              <a:t>Semi-Automatic</a:t>
            </a:r>
            <a:endParaRPr lang="en-US" sz="28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053244" y="4274172"/>
            <a:ext cx="57119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2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Corbel" panose="020B050302020402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•    In </a:t>
            </a:r>
            <a:r>
              <a:rPr lang="en-US" dirty="0">
                <a:latin typeface="Corbel" panose="020B0503020204020204" pitchFamily="34" charset="0"/>
                <a:ea typeface="SimSun" panose="02010600030101010101" pitchFamily="2" charset="-122"/>
                <a:cs typeface="Tahoma" panose="020B0604030504040204" pitchFamily="34" charset="0"/>
              </a:rPr>
              <a:t>the semi-automatic mode, the user has to pull the trigger each time to fire a round.</a:t>
            </a:r>
          </a:p>
        </p:txBody>
      </p:sp>
    </p:spTree>
    <p:extLst>
      <p:ext uri="{BB962C8B-B14F-4D97-AF65-F5344CB8AC3E}">
        <p14:creationId xmlns:p14="http://schemas.microsoft.com/office/powerpoint/2010/main" val="1073242276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6700" y="1905506"/>
            <a:ext cx="9118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alibri" panose="020F0502020204030204" pitchFamily="34" charset="0"/>
              </a:rPr>
              <a:t>Advantages &amp;</a:t>
            </a:r>
          </a:p>
          <a:p>
            <a:pPr algn="ctr"/>
            <a:r>
              <a:rPr lang="en-US" sz="9600" dirty="0" smtClean="0">
                <a:latin typeface="Calibri" panose="020F0502020204030204" pitchFamily="34" charset="0"/>
              </a:rPr>
              <a:t>Disadvantages</a:t>
            </a:r>
            <a:endParaRPr lang="en-US" sz="9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646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4" y="875143"/>
            <a:ext cx="10018713" cy="966356"/>
          </a:xfrm>
        </p:spPr>
        <p:txBody>
          <a:bodyPr/>
          <a:lstStyle/>
          <a:p>
            <a:r>
              <a:rPr lang="en-US" b="1" dirty="0" smtClean="0">
                <a:latin typeface="Calibri" panose="020F0502020204030204" pitchFamily="34" charset="0"/>
              </a:rPr>
              <a:t>Advantages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0311" y="2451099"/>
            <a:ext cx="683418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Has been </a:t>
            </a:r>
            <a:r>
              <a:rPr lang="en-GB" sz="2400" dirty="0">
                <a:latin typeface="Calibri" panose="020F0502020204030204" pitchFamily="34" charset="0"/>
              </a:rPr>
              <a:t>used in all forms of </a:t>
            </a:r>
            <a:r>
              <a:rPr lang="en-GB" sz="2400" dirty="0" smtClean="0">
                <a:latin typeface="Calibri" panose="020F0502020204030204" pitchFamily="34" charset="0"/>
              </a:rPr>
              <a:t>warfare like, climate </a:t>
            </a:r>
            <a:r>
              <a:rPr lang="en-GB" sz="2400" dirty="0">
                <a:latin typeface="Calibri" panose="020F0502020204030204" pitchFamily="34" charset="0"/>
              </a:rPr>
              <a:t>&amp; </a:t>
            </a:r>
            <a:r>
              <a:rPr lang="en-GB" sz="2400" dirty="0" smtClean="0">
                <a:latin typeface="Calibri" panose="020F0502020204030204" pitchFamily="34" charset="0"/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Components </a:t>
            </a:r>
            <a:r>
              <a:rPr lang="en-GB" sz="2400" dirty="0">
                <a:latin typeface="Calibri" panose="020F0502020204030204" pitchFamily="34" charset="0"/>
              </a:rPr>
              <a:t>are designed to function effectively</a:t>
            </a:r>
            <a:r>
              <a:rPr lang="en-GB" sz="2400" dirty="0" smtClean="0"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</a:rPr>
              <a:t>Most </a:t>
            </a:r>
            <a:r>
              <a:rPr lang="en-US" sz="2400" dirty="0">
                <a:latin typeface="Calibri" panose="020F0502020204030204" pitchFamily="34" charset="0"/>
              </a:rPr>
              <a:t>used in </a:t>
            </a:r>
            <a:r>
              <a:rPr lang="en-US" sz="2400" dirty="0" smtClean="0">
                <a:latin typeface="Calibri" panose="020F0502020204030204" pitchFamily="34" charset="0"/>
              </a:rPr>
              <a:t>battlefield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Also </a:t>
            </a:r>
            <a:r>
              <a:rPr lang="en-GB" sz="2400" dirty="0">
                <a:latin typeface="Calibri" panose="020F0502020204030204" pitchFamily="34" charset="0"/>
              </a:rPr>
              <a:t>used in anti aircraft </a:t>
            </a:r>
            <a:r>
              <a:rPr lang="en-GB" sz="2400" dirty="0" smtClean="0">
                <a:latin typeface="Calibri" panose="020F0502020204030204" pitchFamily="34" charset="0"/>
              </a:rPr>
              <a:t>weapon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</a:rPr>
              <a:t>Most effective </a:t>
            </a:r>
            <a:r>
              <a:rPr lang="en-GB" sz="2400" dirty="0" smtClean="0">
                <a:latin typeface="Calibri" panose="020F0502020204030204" pitchFamily="34" charset="0"/>
              </a:rPr>
              <a:t>against </a:t>
            </a:r>
            <a:r>
              <a:rPr lang="en-GB" sz="2400" dirty="0">
                <a:latin typeface="Calibri" panose="020F0502020204030204" pitchFamily="34" charset="0"/>
              </a:rPr>
              <a:t>helicopter...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</a:rPr>
              <a:t>Offer good penetration thought door, walls, floor, etc</a:t>
            </a:r>
            <a:r>
              <a:rPr lang="en-GB" sz="2400" dirty="0" smtClean="0">
                <a:latin typeface="Calibri" panose="020F0502020204030204" pitchFamily="34" charset="0"/>
              </a:rPr>
              <a:t>.</a:t>
            </a:r>
            <a:endParaRPr lang="en-GB" sz="2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</a:rPr>
              <a:t>Very effective </a:t>
            </a:r>
            <a:r>
              <a:rPr lang="en-GB" sz="2400" dirty="0" smtClean="0">
                <a:latin typeface="Calibri" panose="020F0502020204030204" pitchFamily="34" charset="0"/>
              </a:rPr>
              <a:t>against </a:t>
            </a:r>
            <a:r>
              <a:rPr lang="en-GB" sz="2400" dirty="0">
                <a:latin typeface="Calibri" panose="020F0502020204030204" pitchFamily="34" charset="0"/>
              </a:rPr>
              <a:t>auto Mobile bodies...</a:t>
            </a:r>
            <a:endParaRPr lang="en-US" sz="2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3011054"/>
            <a:ext cx="3958325" cy="245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670432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86644" y="685801"/>
            <a:ext cx="10018713" cy="1257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>
                <a:latin typeface="Calibri" panose="020F0502020204030204" pitchFamily="34" charset="0"/>
              </a:rPr>
              <a:t>Disadvantages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51000" y="2654300"/>
            <a:ext cx="6502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Comparatively </a:t>
            </a:r>
            <a:r>
              <a:rPr lang="en-GB" sz="2400" dirty="0"/>
              <a:t>short range &amp; poor accuracy</a:t>
            </a:r>
            <a:r>
              <a:rPr lang="en-GB" sz="2400" dirty="0" smtClean="0"/>
              <a:t>.</a:t>
            </a:r>
          </a:p>
          <a:p>
            <a:r>
              <a:rPr lang="en-GB" sz="2400" dirty="0" smtClean="0"/>
              <a:t> 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The </a:t>
            </a:r>
            <a:r>
              <a:rPr lang="en-GB" sz="2400" dirty="0"/>
              <a:t>AKs barrel is also relatively light</a:t>
            </a:r>
            <a:r>
              <a:rPr lang="en-GB" sz="2400" dirty="0" smtClean="0"/>
              <a:t>..</a:t>
            </a:r>
          </a:p>
          <a:p>
            <a:r>
              <a:rPr lang="en-GB" sz="2400" dirty="0" smtClean="0"/>
              <a:t> 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Also </a:t>
            </a:r>
            <a:r>
              <a:rPr lang="en-GB" sz="2400" dirty="0"/>
              <a:t>not known for tight shot groups at moderate ranges</a:t>
            </a:r>
            <a:r>
              <a:rPr lang="en-GB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Has been used by various criminals.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4" y="2777721"/>
            <a:ext cx="4129925" cy="2800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8335625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6050" y="2644170"/>
            <a:ext cx="9359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alibri" panose="020F0502020204030204" pitchFamily="34" charset="0"/>
              </a:rPr>
              <a:t>Conclusion</a:t>
            </a:r>
            <a:endParaRPr lang="en-US" sz="9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48992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25650" y="1351508"/>
            <a:ext cx="81407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Difficult </a:t>
            </a:r>
            <a:r>
              <a:rPr lang="en-GB" sz="2400" dirty="0">
                <a:latin typeface="Calibri" panose="020F0502020204030204" pitchFamily="34" charset="0"/>
              </a:rPr>
              <a:t>challenge while there are weapons vying to replaced the AK</a:t>
            </a:r>
            <a:r>
              <a:rPr lang="en-GB" sz="2400" dirty="0" smtClean="0"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China </a:t>
            </a:r>
            <a:r>
              <a:rPr lang="en-GB" sz="2400" dirty="0">
                <a:latin typeface="Calibri" panose="020F0502020204030204" pitchFamily="34" charset="0"/>
              </a:rPr>
              <a:t>is the largest users of </a:t>
            </a:r>
            <a:r>
              <a:rPr lang="en-GB" sz="2400" dirty="0" smtClean="0">
                <a:latin typeface="Calibri" panose="020F0502020204030204" pitchFamily="34" charset="0"/>
              </a:rPr>
              <a:t>AK47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AK </a:t>
            </a:r>
            <a:r>
              <a:rPr lang="en-GB" sz="2400" dirty="0">
                <a:latin typeface="Calibri" panose="020F0502020204030204" pitchFamily="34" charset="0"/>
              </a:rPr>
              <a:t>type rifles will remain in use within the people liberation army for quite </a:t>
            </a:r>
            <a:r>
              <a:rPr lang="en-GB" sz="2400" dirty="0" smtClean="0">
                <a:latin typeface="Calibri" panose="020F0502020204030204" pitchFamily="34" charset="0"/>
              </a:rPr>
              <a:t>sometime</a:t>
            </a:r>
            <a:r>
              <a:rPr lang="en-GB" sz="2400" dirty="0">
                <a:latin typeface="Calibri" panose="020F0502020204030204" pitchFamily="34" charset="0"/>
              </a:rPr>
              <a:t>.</a:t>
            </a:r>
            <a:r>
              <a:rPr lang="en-GB" sz="2400" dirty="0" smtClean="0"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Always </a:t>
            </a:r>
            <a:r>
              <a:rPr lang="en-GB" sz="2400" dirty="0">
                <a:latin typeface="Calibri" panose="020F0502020204030204" pitchFamily="34" charset="0"/>
              </a:rPr>
              <a:t>room for minor </a:t>
            </a:r>
            <a:r>
              <a:rPr lang="en-GB" sz="2400" dirty="0" smtClean="0">
                <a:latin typeface="Calibri" panose="020F0502020204030204" pitchFamily="34" charset="0"/>
              </a:rPr>
              <a:t>design, improvement, new </a:t>
            </a:r>
            <a:r>
              <a:rPr lang="en-GB" sz="2400" dirty="0">
                <a:latin typeface="Calibri" panose="020F0502020204030204" pitchFamily="34" charset="0"/>
              </a:rPr>
              <a:t>features, techniques, material scan be incorporated to further improve the </a:t>
            </a:r>
            <a:r>
              <a:rPr lang="en-GB" sz="2400" dirty="0" smtClean="0">
                <a:latin typeface="Calibri" panose="020F0502020204030204" pitchFamily="34" charset="0"/>
              </a:rPr>
              <a:t>weapon.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4" y="-216131"/>
            <a:ext cx="10018713" cy="1519843"/>
          </a:xfrm>
        </p:spPr>
        <p:txBody>
          <a:bodyPr/>
          <a:lstStyle/>
          <a:p>
            <a:r>
              <a:rPr lang="en-US" b="1" dirty="0" smtClean="0">
                <a:latin typeface="Calibri" panose="020F0502020204030204" pitchFamily="34" charset="0"/>
              </a:rPr>
              <a:t>Conclusion</a:t>
            </a:r>
            <a:endParaRPr 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243306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9350" y="832031"/>
            <a:ext cx="9893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Calibri" panose="020F0502020204030204" pitchFamily="34" charset="0"/>
              </a:rPr>
              <a:t>Thank You!</a:t>
            </a:r>
            <a:endParaRPr lang="en-US" sz="8800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62100" y="2806700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alibri" panose="020F0502020204030204" pitchFamily="34" charset="0"/>
              </a:rPr>
              <a:t>A Project By Group Galileo </a:t>
            </a:r>
            <a:endParaRPr lang="en-US" sz="3200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8025" y="3818899"/>
            <a:ext cx="8235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libri" panose="020F0502020204030204" pitchFamily="34" charset="0"/>
              </a:rPr>
              <a:t>Hafizur</a:t>
            </a:r>
            <a:r>
              <a:rPr lang="en-US" sz="2400" dirty="0">
                <a:latin typeface="Calibri" panose="020F0502020204030204" pitchFamily="34" charset="0"/>
              </a:rPr>
              <a:t> Rahman </a:t>
            </a:r>
            <a:r>
              <a:rPr lang="en-US" sz="2400" dirty="0" err="1">
                <a:latin typeface="Calibri" panose="020F0502020204030204" pitchFamily="34" charset="0"/>
              </a:rPr>
              <a:t>Arfin</a:t>
            </a:r>
            <a:r>
              <a:rPr lang="en-US" sz="2400" dirty="0">
                <a:latin typeface="Calibri" panose="020F0502020204030204" pitchFamily="34" charset="0"/>
              </a:rPr>
              <a:t> (161-15-7144)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</a:rPr>
              <a:t>Md. Abu Sayeed </a:t>
            </a:r>
            <a:r>
              <a:rPr lang="en-US" sz="2400" dirty="0" smtClean="0">
                <a:latin typeface="Calibri" panose="020F0502020204030204" pitchFamily="34" charset="0"/>
              </a:rPr>
              <a:t>(161-15-6769)</a:t>
            </a:r>
          </a:p>
          <a:p>
            <a:pPr algn="ctr"/>
            <a:r>
              <a:rPr lang="en-US" sz="2400" dirty="0" smtClean="0">
                <a:latin typeface="Calibri" panose="020F0502020204030204" pitchFamily="34" charset="0"/>
              </a:rPr>
              <a:t>Sourav Das (161-15-7243)</a:t>
            </a:r>
          </a:p>
          <a:p>
            <a:pPr algn="ctr"/>
            <a:r>
              <a:rPr lang="en-US" sz="2400" dirty="0" err="1" smtClean="0">
                <a:latin typeface="Calibri" panose="020F0502020204030204" pitchFamily="34" charset="0"/>
              </a:rPr>
              <a:t>Mushfiqus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</a:rPr>
              <a:t>Salehin</a:t>
            </a:r>
            <a:r>
              <a:rPr lang="en-US" sz="2400" dirty="0" smtClean="0">
                <a:latin typeface="Calibri" panose="020F0502020204030204" pitchFamily="34" charset="0"/>
              </a:rPr>
              <a:t> (161-15-7056)</a:t>
            </a:r>
          </a:p>
          <a:p>
            <a:pPr algn="ctr"/>
            <a:r>
              <a:rPr lang="en-US" sz="2400" dirty="0" err="1" smtClean="0">
                <a:latin typeface="Calibri" panose="020F0502020204030204" pitchFamily="34" charset="0"/>
              </a:rPr>
              <a:t>Ankan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</a:rPr>
              <a:t>Lahiri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dirty="0" smtClean="0">
                <a:latin typeface="Calibri" panose="020F0502020204030204" pitchFamily="34" charset="0"/>
              </a:rPr>
              <a:t>161-15-7074)</a:t>
            </a:r>
          </a:p>
        </p:txBody>
      </p:sp>
    </p:spTree>
    <p:extLst>
      <p:ext uri="{BB962C8B-B14F-4D97-AF65-F5344CB8AC3E}">
        <p14:creationId xmlns:p14="http://schemas.microsoft.com/office/powerpoint/2010/main" val="3513594641"/>
      </p:ext>
    </p:extLst>
  </p:cSld>
  <p:clrMapOvr>
    <a:masterClrMapping/>
  </p:clrMapOvr>
  <p:transition spd="med">
    <p:cover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818713" y="453768"/>
            <a:ext cx="10554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How many of you know this thing? 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236" y="1597306"/>
            <a:ext cx="7065528" cy="4415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383094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18" y="607264"/>
            <a:ext cx="3377582" cy="18998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414" y="860154"/>
            <a:ext cx="2563813" cy="226635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3163473" y="2691265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Roboto"/>
              </a:rPr>
              <a:t>CAR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76028" y="3051993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Roboto"/>
              </a:rPr>
              <a:t>Photocopy Machine</a:t>
            </a:r>
            <a:endParaRPr lang="en-US" sz="2400" dirty="0">
              <a:latin typeface="Robo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4077" y="5899890"/>
            <a:ext cx="214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"/>
              </a:rPr>
              <a:t>Pressure Cooker. </a:t>
            </a:r>
            <a:endParaRPr lang="en-US" dirty="0">
              <a:latin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5" b="89779" l="7073" r="89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10" y="3966164"/>
            <a:ext cx="3102864" cy="220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35595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001441" y="2228763"/>
            <a:ext cx="8189118" cy="4006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Cheap</a:t>
            </a:r>
            <a:r>
              <a:rPr lang="en-US" dirty="0" smtClean="0">
                <a:latin typeface="Calibri" panose="020F050202020403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Reliable.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Durability.</a:t>
            </a:r>
            <a:endParaRPr lang="en-US" dirty="0" smtClean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Simple in design.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Easy to use.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Easy to repair.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Popularity</a:t>
            </a:r>
            <a:r>
              <a:rPr lang="en-US" dirty="0" smtClean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idx="1"/>
          </p:nvPr>
        </p:nvSpPr>
        <p:spPr>
          <a:xfrm>
            <a:off x="2103041" y="736427"/>
            <a:ext cx="6172200" cy="7772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 smtClean="0">
                <a:latin typeface="Calibri" panose="020F0502020204030204" pitchFamily="34" charset="0"/>
              </a:rPr>
              <a:t>Why ak-47 is so popular?	</a:t>
            </a:r>
            <a:endParaRPr lang="en-US" sz="3600" b="1" dirty="0"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2228763"/>
            <a:ext cx="3870962" cy="29032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6315250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45" y="822961"/>
            <a:ext cx="5426710" cy="10717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latin typeface="Calibri" panose="020F0502020204030204" pitchFamily="34" charset="0"/>
              </a:rPr>
              <a:t>A Quote from Kalashnikov</a:t>
            </a:r>
            <a:r>
              <a:rPr lang="en-US" sz="3600" dirty="0" smtClean="0">
                <a:latin typeface="Calibri" panose="020F0502020204030204" pitchFamily="34" charset="0"/>
              </a:rPr>
              <a:t>.</a:t>
            </a:r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3686" y="1817719"/>
            <a:ext cx="9318905" cy="39703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i="1" dirty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3200" i="1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“I was in the hospital, and a soldier in the bed beside me asked: ‘Why do our soldiers have only one rifle for two or three of our men, when the Germans have automatics?’</a:t>
            </a: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So I designed one. I was a soldier, and I created a machine gun for a soldier. It was called an Avtomat </a:t>
            </a:r>
            <a:r>
              <a:rPr lang="en-US" sz="2800" i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Kalashnikova</a:t>
            </a:r>
            <a:r>
              <a:rPr lang="en-US" sz="2800" i="1" dirty="0">
                <a:latin typeface="Calibri" panose="020F0502020204030204" pitchFamily="34" charset="0"/>
                <a:cs typeface="Times New Roman" panose="02020603050405020304" pitchFamily="18" charset="0"/>
              </a:rPr>
              <a:t>, the automatic weapon of Kalashnikov—AK—and it carried the date of its first manufacture, 1947."</a:t>
            </a:r>
            <a:endParaRPr 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851707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 noGrp="1"/>
          </p:cNvSpPr>
          <p:nvPr>
            <p:ph type="title"/>
          </p:nvPr>
        </p:nvSpPr>
        <p:spPr>
          <a:xfrm>
            <a:off x="4240212" y="215899"/>
            <a:ext cx="3711576" cy="1371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dirty="0">
                <a:latin typeface="Calibri" panose="020F0502020204030204" pitchFamily="34" charset="0"/>
              </a:rPr>
              <a:t>Background.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 b="-261"/>
          <a:stretch/>
        </p:blipFill>
        <p:spPr>
          <a:xfrm>
            <a:off x="7109691" y="2114030"/>
            <a:ext cx="4889500" cy="3266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/>
          <p:cNvSpPr txBox="1">
            <a:spLocks noGrp="1"/>
          </p:cNvSpPr>
          <p:nvPr>
            <p:ph type="body" sz="half" idx="2"/>
          </p:nvPr>
        </p:nvSpPr>
        <p:spPr>
          <a:xfrm>
            <a:off x="1678329" y="1873965"/>
            <a:ext cx="522967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Mikhail Kalashnikov is the designer of AK-47. He was a Sargent in soviet army.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He started his designing career in 1941.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He </a:t>
            </a:r>
            <a:r>
              <a:rPr lang="en-US" sz="2000" dirty="0">
                <a:latin typeface="Calibri" panose="020F0502020204030204" pitchFamily="34" charset="0"/>
              </a:rPr>
              <a:t>decided to design an automatic rifle combining the best features of the American M1 and the German StG44</a:t>
            </a:r>
            <a:r>
              <a:rPr lang="en-US" sz="2000" dirty="0" smtClean="0">
                <a:latin typeface="Calibri" panose="020F050202020403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Design of AK – 47 began in the last year of WWII 1945 till 1947 and was accepted by USSR in 1949.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</a:rPr>
              <a:t>It’s been 68 years and It is still in use.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 smtClean="0"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 smtClean="0"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 smtClean="0">
              <a:latin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95028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368235" y="708661"/>
            <a:ext cx="5455530" cy="1009754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 smtClean="0">
                <a:latin typeface="Calibri" panose="020F0502020204030204" pitchFamily="34" charset="0"/>
              </a:rPr>
              <a:t>Some Other Facts.</a:t>
            </a:r>
            <a:endParaRPr lang="en-US" sz="4400" dirty="0">
              <a:latin typeface="Calibri" panose="020F050202020403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71113" y="1856499"/>
            <a:ext cx="9336410" cy="355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Kalashnikov didn’t earned a single penny out of the production.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He was at hospital when the design came up into his mind.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There are more Illegal AK-47 than legal documented because of easy manufacturing.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It is the most favorite weapon of terrorists.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For that Kalashnikov is uneasy. But it’s not his fault. He stated ''I created a weapon to defend the borders of my motherland. It's not my fault that it's being used where it shouldn't be.”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Calibri" panose="020F0502020204030204" pitchFamily="34" charset="0"/>
              </a:rPr>
              <a:t> One of the main reason why America lost Vietnam war was AK-47.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55492"/>
      </p:ext>
    </p:extLst>
  </p:cSld>
  <p:clrMapOvr>
    <a:masterClrMapping/>
  </p:clrMapOvr>
  <p:transition spd="med">
    <p:cover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7550" y="1905506"/>
            <a:ext cx="8216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latin typeface="Calibri" panose="020F0502020204030204" pitchFamily="34" charset="0"/>
              </a:rPr>
              <a:t>Evolution Of</a:t>
            </a:r>
          </a:p>
          <a:p>
            <a:pPr algn="ctr"/>
            <a:r>
              <a:rPr lang="en-US" sz="9600" dirty="0" smtClean="0">
                <a:latin typeface="Calibri" panose="020F0502020204030204" pitchFamily="34" charset="0"/>
              </a:rPr>
              <a:t>AK-47</a:t>
            </a:r>
            <a:endParaRPr lang="en-US" sz="9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134235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909090"/>
      </a:dk1>
      <a:lt1>
        <a:sysClr val="window" lastClr="1A1A1A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579</TotalTime>
  <Words>797</Words>
  <Application>Microsoft Office PowerPoint</Application>
  <PresentationFormat>Widescreen</PresentationFormat>
  <Paragraphs>120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SimSun</vt:lpstr>
      <vt:lpstr>Arial</vt:lpstr>
      <vt:lpstr>Calibri</vt:lpstr>
      <vt:lpstr>Century Gothic</vt:lpstr>
      <vt:lpstr>Corbel</vt:lpstr>
      <vt:lpstr>Roboto</vt:lpstr>
      <vt:lpstr>Segoe UI</vt:lpstr>
      <vt:lpstr>Symbol</vt:lpstr>
      <vt:lpstr>Tahoma</vt:lpstr>
      <vt:lpstr>Times New Roman</vt:lpstr>
      <vt:lpstr>Vrinda</vt:lpstr>
      <vt:lpstr>Wingdings</vt:lpstr>
      <vt:lpstr>Wingdings 2</vt:lpstr>
      <vt:lpstr>Parallax</vt:lpstr>
      <vt:lpstr>AK-47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common parts.</vt:lpstr>
      <vt:lpstr>PowerPoint Presentation</vt:lpstr>
      <vt:lpstr>Firing modes of AK47</vt:lpstr>
      <vt:lpstr>How does it fire a bullet?</vt:lpstr>
      <vt:lpstr>How does it reload automatically?</vt:lpstr>
      <vt:lpstr>Difference between automatic and semi-automatic</vt:lpstr>
      <vt:lpstr>PowerPoint Presentation</vt:lpstr>
      <vt:lpstr>Advantages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AK-47</dc:title>
  <dc:creator>Sourav Das</dc:creator>
  <cp:lastModifiedBy>ARFIN</cp:lastModifiedBy>
  <cp:revision>35</cp:revision>
  <dcterms:created xsi:type="dcterms:W3CDTF">2016-03-12T10:53:56Z</dcterms:created>
  <dcterms:modified xsi:type="dcterms:W3CDTF">2016-03-14T17:24:12Z</dcterms:modified>
</cp:coreProperties>
</file>